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490" r:id="rId2"/>
    <p:sldId id="492" r:id="rId3"/>
    <p:sldId id="491" r:id="rId4"/>
    <p:sldId id="664" r:id="rId5"/>
    <p:sldId id="666" r:id="rId6"/>
    <p:sldId id="673" r:id="rId7"/>
    <p:sldId id="672" r:id="rId8"/>
    <p:sldId id="675" r:id="rId9"/>
    <p:sldId id="677" r:id="rId10"/>
    <p:sldId id="705" r:id="rId11"/>
    <p:sldId id="676" r:id="rId12"/>
    <p:sldId id="703" r:id="rId13"/>
    <p:sldId id="667" r:id="rId14"/>
    <p:sldId id="704" r:id="rId15"/>
    <p:sldId id="665" r:id="rId16"/>
    <p:sldId id="669" r:id="rId17"/>
    <p:sldId id="668" r:id="rId18"/>
    <p:sldId id="670" r:id="rId19"/>
    <p:sldId id="671" r:id="rId20"/>
    <p:sldId id="674" r:id="rId21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0F"/>
    <a:srgbClr val="FF0000"/>
    <a:srgbClr val="FEA80E"/>
    <a:srgbClr val="DD8E01"/>
    <a:srgbClr val="B9DEFF"/>
    <a:srgbClr val="FFC000"/>
    <a:srgbClr val="000000"/>
    <a:srgbClr val="339933"/>
    <a:srgbClr val="00B0F0"/>
    <a:srgbClr val="08F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4" autoAdjust="0"/>
    <p:restoredTop sz="95806" autoAdjust="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05/05/2023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477"/>
            <a:ext cx="2946400" cy="4941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20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73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5/5/2023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5/5/2023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5/5/2023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5/5/2023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5356360" y="1578399"/>
            <a:ext cx="6644581" cy="35530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5356357" y="1348150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575D3D-E99D-AC50-6ED0-AF5433E5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707" y="1625177"/>
            <a:ext cx="2160000" cy="1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6EEE56-F899-F567-CD18-17DC8CEC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631" y="1625176"/>
            <a:ext cx="2160001" cy="16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C65F00-D473-C992-4AF1-BFB8AE8A1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31" y="3344583"/>
            <a:ext cx="2160000" cy="16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86040D-1E7D-FE15-1A18-8C5CA7B39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748" y="3313906"/>
            <a:ext cx="2160000" cy="16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3B37C2-198C-7E8D-4222-EFBBC80A4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631" y="1644796"/>
            <a:ext cx="2160000" cy="16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D114D1-7626-2C9A-1A8F-38D9CBCBEA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9866" y="3331192"/>
            <a:ext cx="2160000" cy="16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3F5CE-4A45-52EA-1AAC-2DAA3A6CE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59" y="2082500"/>
            <a:ext cx="4991333" cy="25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6752-82EA-3D62-A2F2-05C02B33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9F02-2F49-C325-A3BA-BDC9746C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2176-0F28-6D73-F1BB-876498C04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E00D2-B839-A85B-7DD6-B851B483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237"/>
            <a:ext cx="12192000" cy="41775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28A746-5CFC-4810-6144-5655FF7AFEAE}"/>
              </a:ext>
            </a:extLst>
          </p:cNvPr>
          <p:cNvCxnSpPr/>
          <p:nvPr/>
        </p:nvCxnSpPr>
        <p:spPr>
          <a:xfrm flipH="1">
            <a:off x="247650" y="2664035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F6952D-A11C-035D-575C-9424609F2E23}"/>
              </a:ext>
            </a:extLst>
          </p:cNvPr>
          <p:cNvCxnSpPr>
            <a:cxnSpLocks/>
          </p:cNvCxnSpPr>
          <p:nvPr/>
        </p:nvCxnSpPr>
        <p:spPr>
          <a:xfrm flipH="1">
            <a:off x="247650" y="4524205"/>
            <a:ext cx="10763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5A1425-04A8-C013-AA92-CCC10D211920}"/>
              </a:ext>
            </a:extLst>
          </p:cNvPr>
          <p:cNvCxnSpPr/>
          <p:nvPr/>
        </p:nvCxnSpPr>
        <p:spPr>
          <a:xfrm flipH="1">
            <a:off x="247650" y="2308131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2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B28R3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4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RB.A34 – B28R3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6" y="1173936"/>
            <a:ext cx="4367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B28R3 quench before</a:t>
            </a:r>
          </a:p>
          <a:p>
            <a:endParaRPr lang="en-US" sz="1600" dirty="0"/>
          </a:p>
          <a:p>
            <a:r>
              <a:rPr lang="en-US" sz="1600" dirty="0"/>
              <a:t>Most likely scenario of noise from simulations: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Partially emerging resistor, in parallel to diode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Degraded diode contact?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9A55-4F0C-D1EF-51F2-3BE971CAF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90" b="38574"/>
          <a:stretch/>
        </p:blipFill>
        <p:spPr>
          <a:xfrm>
            <a:off x="4637909" y="1834515"/>
            <a:ext cx="7389495" cy="3594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153D0-C522-83FC-552F-4A755072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6" y="3243239"/>
            <a:ext cx="4367399" cy="21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B33CA-17CA-A253-B828-F2171BC40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62D572-0150-4B73-BF07-BFE22C2D7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26" y="987528"/>
            <a:ext cx="8750169" cy="43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2BA740-633C-BE31-07EF-B6D29E9B4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61" y="987528"/>
            <a:ext cx="2420906" cy="436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1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D8948-8620-56D3-DCBF-BA631155E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C183-6843-4D1B-EE05-37BF3EC6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200"/>
            <a:ext cx="12192000" cy="3911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0C7342-2C7C-CBB7-C16C-952BA583C713}"/>
              </a:ext>
            </a:extLst>
          </p:cNvPr>
          <p:cNvCxnSpPr/>
          <p:nvPr/>
        </p:nvCxnSpPr>
        <p:spPr>
          <a:xfrm flipH="1">
            <a:off x="247650" y="2247900"/>
            <a:ext cx="108489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38F6D5-A85C-F662-0D08-D67F4F39D669}"/>
              </a:ext>
            </a:extLst>
          </p:cNvPr>
          <p:cNvCxnSpPr>
            <a:cxnSpLocks/>
          </p:cNvCxnSpPr>
          <p:nvPr/>
        </p:nvCxnSpPr>
        <p:spPr>
          <a:xfrm flipH="1">
            <a:off x="247650" y="4781550"/>
            <a:ext cx="1076325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1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7893C-ADB7-04FE-A076-0DE8BFBB8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E6CD-ADE6-C3A9-B876-71C39DB6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9668B-3FB5-5ACB-E9E1-305865CD0EB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863A-CC92-6CFE-F584-EC0F9ACD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876079"/>
            <a:ext cx="8458933" cy="510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38C44-370E-7E9C-E055-1E6504ED9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52" y="83530"/>
            <a:ext cx="9403895" cy="66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70E61-7505-DEF0-5373-76A954FC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95940-DB2F-610B-2A71-9F6A07B8A0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23E5E-1FEF-D821-F856-45E319F1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761769"/>
            <a:ext cx="11377646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9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E44-6655-740E-6889-BDCAC5E2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7193E-3A2A-75EF-A35D-AFC5A6EEE84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69AEC-A7E3-30FB-A8B1-4FDE3BC9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44" y="1285089"/>
            <a:ext cx="8420830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8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4DF8-0A8D-233D-9DC8-39062AE5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0EA53-2AA5-11E9-C79E-D14515B099C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15F0-9053-F643-67B8-49292E29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89" y="464563"/>
            <a:ext cx="7163421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15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5566C-8E22-61D9-EFD1-DDAB8F106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B6CEC-04E5-6E12-A459-BE4A2441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8B7B6-F413-74D5-2719-B3D1E6AB0927}"/>
              </a:ext>
            </a:extLst>
          </p:cNvPr>
          <p:cNvSpPr txBox="1"/>
          <p:nvPr/>
        </p:nvSpPr>
        <p:spPr>
          <a:xfrm>
            <a:off x="6003234" y="0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1EE</a:t>
            </a:r>
          </a:p>
        </p:txBody>
      </p:sp>
    </p:spTree>
    <p:extLst>
      <p:ext uri="{BB962C8B-B14F-4D97-AF65-F5344CB8AC3E}">
        <p14:creationId xmlns:p14="http://schemas.microsoft.com/office/powerpoint/2010/main" val="547286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6C1-6112-5D63-FA7D-B9C2E44C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386EE-4C77-EDD6-6FF7-09E41DC63A6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D070C-00D1-3609-E7B5-939793BE4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798"/>
            <a:ext cx="6032747" cy="2904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C470C-CEB1-982A-AB35-B5440399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97" y="48317"/>
            <a:ext cx="4755832" cy="23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4D792-4770-7003-DA24-CAF57F50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7" y="2710347"/>
            <a:ext cx="5894664" cy="3318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3109B4-31C3-8318-0608-918D5A611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18" y="4697936"/>
            <a:ext cx="5530896" cy="2344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B11461-5787-2C2E-560D-8C8E2AB86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8614" y="2718034"/>
            <a:ext cx="3035245" cy="17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3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5566C-8E22-61D9-EFD1-DDAB8F106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0B2D3-258E-629B-F3C8-BEF99447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51E931-4112-16A2-52A8-8DEB994BFD7C}"/>
              </a:ext>
            </a:extLst>
          </p:cNvPr>
          <p:cNvSpPr txBox="1"/>
          <p:nvPr/>
        </p:nvSpPr>
        <p:spPr>
          <a:xfrm>
            <a:off x="5979381" y="-55659"/>
            <a:ext cx="3657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2EE</a:t>
            </a:r>
          </a:p>
        </p:txBody>
      </p:sp>
    </p:spTree>
    <p:extLst>
      <p:ext uri="{BB962C8B-B14F-4D97-AF65-F5344CB8AC3E}">
        <p14:creationId xmlns:p14="http://schemas.microsoft.com/office/powerpoint/2010/main" val="120103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39C98B7-08EC-1877-DADB-A914A32117DB}"/>
                  </a:ext>
                </a:extLst>
              </p:cNvPr>
              <p:cNvSpPr txBox="1"/>
              <p:nvPr/>
            </p:nvSpPr>
            <p:spPr>
              <a:xfrm>
                <a:off x="248752" y="0"/>
                <a:ext cx="11943248" cy="6731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sz="900" b="1" u="sng" dirty="0"/>
                  <a:t>Assumptions:</a:t>
                </a:r>
              </a:p>
              <a:p>
                <a:endParaRPr lang="en-US" sz="900" b="1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Preprocessing</a:t>
                </a:r>
                <a:r>
                  <a:rPr lang="en-US" sz="900" dirty="0"/>
                  <a:t>:, padding, low pass filter (aliasing?)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Minimize spectral leakage: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Subtract trend: none, offset, 1</a:t>
                </a:r>
                <a:r>
                  <a:rPr lang="en-US" sz="900" baseline="30000" dirty="0"/>
                  <a:t>st</a:t>
                </a:r>
                <a:r>
                  <a:rPr lang="en-US" sz="900" dirty="0"/>
                  <a:t> order, 2</a:t>
                </a:r>
                <a:r>
                  <a:rPr lang="en-US" sz="900" baseline="30000" dirty="0"/>
                  <a:t>nd</a:t>
                </a:r>
                <a:r>
                  <a:rPr lang="en-US" sz="900" dirty="0"/>
                  <a:t> order, </a:t>
                </a:r>
                <a:r>
                  <a:rPr lang="en-US" sz="900" b="1" dirty="0"/>
                  <a:t>exponential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00A00F"/>
                    </a:solidFill>
                  </a:rPr>
                  <a:t>Window multiplication: none (best reconstruction, high smearing),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hanning</a:t>
                </a:r>
                <a:r>
                  <a:rPr lang="en-US" sz="900" dirty="0">
                    <a:solidFill>
                      <a:srgbClr val="00A00F"/>
                    </a:solidFill>
                  </a:rPr>
                  <a:t> (lowest smearing, no reconstruction), </a:t>
                </a:r>
                <a:r>
                  <a:rPr lang="en-US" sz="900" b="1" dirty="0">
                    <a:solidFill>
                      <a:srgbClr val="00A00F"/>
                    </a:solidFill>
                  </a:rPr>
                  <a:t>hamming (</a:t>
                </a:r>
                <a:r>
                  <a:rPr lang="en-US" sz="900" dirty="0">
                    <a:solidFill>
                      <a:srgbClr val="00A00F"/>
                    </a:solidFill>
                  </a:rPr>
                  <a:t>low smearing , </a:t>
                </a:r>
                <a:r>
                  <a:rPr lang="en-US" sz="900" b="1" dirty="0">
                    <a:solidFill>
                      <a:srgbClr val="00A00F"/>
                    </a:solidFill>
                  </a:rPr>
                  <a:t>good reconstruction)</a:t>
                </a:r>
                <a:r>
                  <a:rPr lang="en-US" sz="900" dirty="0">
                    <a:solidFill>
                      <a:srgbClr val="00A00F"/>
                    </a:solidFill>
                  </a:rPr>
                  <a:t>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barlett</a:t>
                </a:r>
                <a:r>
                  <a:rPr lang="en-US" sz="900" dirty="0">
                    <a:solidFill>
                      <a:srgbClr val="00A00F"/>
                    </a:solidFill>
                  </a:rPr>
                  <a:t>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blackman</a:t>
                </a:r>
                <a:r>
                  <a:rPr lang="en-US" sz="900" dirty="0">
                    <a:solidFill>
                      <a:srgbClr val="00A00F"/>
                    </a:solidFill>
                  </a:rPr>
                  <a:t>, flattop (high smearing, accurate amplitude) , </a:t>
                </a:r>
                <a:r>
                  <a:rPr lang="en-US" sz="900" dirty="0" err="1">
                    <a:solidFill>
                      <a:srgbClr val="00A00F"/>
                    </a:solidFill>
                  </a:rPr>
                  <a:t>tukey</a:t>
                </a:r>
                <a:r>
                  <a:rPr lang="en-US" sz="900" dirty="0">
                    <a:solidFill>
                      <a:srgbClr val="00A00F"/>
                    </a:solidFill>
                  </a:rPr>
                  <a:t>, … </a:t>
                </a:r>
                <a:endParaRPr lang="en-US" sz="900" b="1" dirty="0">
                  <a:solidFill>
                    <a:srgbClr val="00A00F"/>
                  </a:solidFill>
                </a:endParaRP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Interpolate frequency range: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FF0000"/>
                    </a:solidFill>
                  </a:rPr>
                  <a:t>Mirroring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FF0000"/>
                    </a:solidFill>
                  </a:rPr>
                  <a:t>Low pass filter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Fourier transform: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Method: </a:t>
                </a:r>
                <a:r>
                  <a:rPr lang="en-US" sz="900" b="1" dirty="0"/>
                  <a:t>FFT (DFT), </a:t>
                </a:r>
                <a:r>
                  <a:rPr lang="en-US" sz="900" dirty="0">
                    <a:solidFill>
                      <a:srgbClr val="FF0000"/>
                    </a:solidFill>
                  </a:rPr>
                  <a:t>STFT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Frequency range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9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9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900" dirty="0"/>
                  <a:t> 1068 Hz): </a:t>
                </a:r>
                <a:r>
                  <a:rPr lang="en-US" sz="900" b="1" dirty="0"/>
                  <a:t>0-534</a:t>
                </a:r>
                <a:r>
                  <a:rPr lang="en-US" sz="900" dirty="0"/>
                  <a:t> Hz, 0- 360 Hz, 0-100 Hz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Hilbert transform: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Window gain correction: </a:t>
                </a:r>
                <a:r>
                  <a:rPr lang="en-US" sz="900" b="1" dirty="0"/>
                  <a:t>amplitude</a:t>
                </a:r>
                <a:r>
                  <a:rPr lang="en-US" sz="900" dirty="0"/>
                  <a:t>, </a:t>
                </a:r>
                <a:r>
                  <a:rPr lang="en-US" sz="900" dirty="0">
                    <a:solidFill>
                      <a:srgbClr val="FF0000"/>
                    </a:solidFill>
                  </a:rPr>
                  <a:t>energy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NMF: 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rgbClr val="00A00F"/>
                    </a:solidFill>
                  </a:rPr>
                  <a:t>Scaling</a:t>
                </a:r>
                <a:r>
                  <a:rPr lang="en-US" sz="900" dirty="0"/>
                  <a:t>: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No scaling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log min max scale (0,1, Clip values bellow, above): </a:t>
                </a:r>
              </a:p>
              <a:p>
                <a:pPr marL="1600200" lvl="3" indent="-228600">
                  <a:buFont typeface="+mj-lt"/>
                  <a:buAutoNum type="arabicPeriod"/>
                </a:pPr>
                <a:r>
                  <a:rPr lang="en-US" sz="900" dirty="0"/>
                  <a:t>range: 1e-5V – 10V (bad NMF), 1e-3V – 1V, 1e-2V – 5V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Training set: </a:t>
                </a:r>
                <a:r>
                  <a:rPr lang="en-US" sz="900" b="1" dirty="0"/>
                  <a:t>exclude fast sec. quenches</a:t>
                </a:r>
                <a:r>
                  <a:rPr lang="en-US" sz="900" dirty="0"/>
                  <a:t>, include fast sec. quenches, include fast sec. quenches +  Snapshots , include fast sec. quenches +  Snapshots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Phase recovery: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Take phase from original FFT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>
                    <a:solidFill>
                      <a:schemeClr val="tx2"/>
                    </a:solidFill>
                  </a:rPr>
                  <a:t>Complex valued NMF (very slow)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Hyperparameter: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 err="1">
                    <a:solidFill>
                      <a:srgbClr val="00A00F"/>
                    </a:solidFill>
                  </a:rPr>
                  <a:t>n_components</a:t>
                </a:r>
                <a:r>
                  <a:rPr lang="en-US" sz="900" dirty="0"/>
                  <a:t>: 6 (best interpretation), 20 (best reconstruction), (evaluate with loss =f(</a:t>
                </a:r>
                <a:r>
                  <a:rPr lang="en-US" sz="900" dirty="0" err="1"/>
                  <a:t>n_components</a:t>
                </a:r>
                <a:r>
                  <a:rPr lang="en-US" sz="900" dirty="0"/>
                  <a:t>))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Distance measure: </a:t>
                </a:r>
                <a:r>
                  <a:rPr lang="en-US" sz="900" b="1" dirty="0" err="1"/>
                  <a:t>Frobenius</a:t>
                </a:r>
                <a:r>
                  <a:rPr lang="en-US" sz="900" b="1" dirty="0"/>
                  <a:t>, KL</a:t>
                </a:r>
                <a:r>
                  <a:rPr lang="en-US" sz="900" dirty="0"/>
                  <a:t>, IS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Solver: cd, </a:t>
                </a:r>
                <a:r>
                  <a:rPr lang="en-US" sz="900" b="1" dirty="0"/>
                  <a:t>mu</a:t>
                </a:r>
                <a:r>
                  <a:rPr lang="en-US" sz="900" dirty="0"/>
                  <a:t> 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Regularization: </a:t>
                </a:r>
                <a:r>
                  <a:rPr lang="en-US" sz="900" b="1" dirty="0"/>
                  <a:t>none (best anomaly detection), </a:t>
                </a:r>
                <a:r>
                  <a:rPr lang="en-US" sz="900" dirty="0"/>
                  <a:t>L1, L2, </a:t>
                </a:r>
                <a:r>
                  <a:rPr lang="en-US" sz="900" b="1" dirty="0"/>
                  <a:t>L1+L2 (best components)</a:t>
                </a:r>
                <a:r>
                  <a:rPr lang="en-US" sz="900" dirty="0"/>
                  <a:t>, Orthogonal Loss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Define final components: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b="1" dirty="0"/>
                  <a:t>Directly from NMF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Manually merge components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Manually define frequency range of each component (mu solver can’t recover from 0)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Component Interpretation:</a:t>
                </a:r>
              </a:p>
              <a:p>
                <a:pPr marL="1143000" lvl="2" indent="-228600">
                  <a:buFont typeface="+mj-lt"/>
                  <a:buAutoNum type="arabicPeriod"/>
                </a:pPr>
                <a:r>
                  <a:rPr lang="en-US" sz="900" dirty="0"/>
                  <a:t>Pearson Correlation, </a:t>
                </a:r>
                <a:r>
                  <a:rPr lang="en-US" sz="900" dirty="0">
                    <a:solidFill>
                      <a:srgbClr val="FF0000"/>
                    </a:solidFill>
                  </a:rPr>
                  <a:t>Partial correlation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900" b="1" dirty="0"/>
                  <a:t>Anomaly detection: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Losses: FFT, NMF, </a:t>
                </a:r>
                <a:r>
                  <a:rPr lang="en-US" sz="900" b="1" dirty="0"/>
                  <a:t>NMF + FFT</a:t>
                </a:r>
                <a:r>
                  <a:rPr lang="en-US" sz="900" dirty="0"/>
                  <a:t>, NMF + FFT + Processing (different scaling)</a:t>
                </a:r>
              </a:p>
              <a:p>
                <a:pPr marL="685800" lvl="1" indent="-228600">
                  <a:buFont typeface="+mj-lt"/>
                  <a:buAutoNum type="arabicPeriod"/>
                </a:pPr>
                <a:r>
                  <a:rPr lang="en-US" sz="900" dirty="0"/>
                  <a:t>Summarize Event Loss: </a:t>
                </a:r>
                <a:r>
                  <a:rPr lang="en-US" sz="900" b="1" dirty="0"/>
                  <a:t>3 Value Max</a:t>
                </a:r>
                <a:r>
                  <a:rPr lang="en-US" sz="900" dirty="0"/>
                  <a:t>, Max, Mean, </a:t>
                </a:r>
                <a:r>
                  <a:rPr lang="en-US" sz="900" dirty="0" err="1"/>
                  <a:t>Frobenius</a:t>
                </a:r>
                <a:r>
                  <a:rPr lang="en-US" sz="900" dirty="0"/>
                  <a:t> norm</a:t>
                </a:r>
              </a:p>
              <a:p>
                <a:pPr marL="685800" lvl="1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228600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685800" lvl="1" indent="-228600">
                  <a:buFont typeface="+mj-lt"/>
                  <a:buAutoNum type="arabicPeriod"/>
                </a:pPr>
                <a:endParaRPr lang="en-US" sz="1050" dirty="0"/>
              </a:p>
              <a:p>
                <a:pPr marL="685800" lvl="1" indent="-228600">
                  <a:buFont typeface="+mj-lt"/>
                  <a:buAutoNum type="arabicPeriod"/>
                </a:pPr>
                <a:endParaRPr lang="de-AT" sz="105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39C98B7-08EC-1877-DADB-A914A3211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52" y="0"/>
                <a:ext cx="11943248" cy="673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4" name="Picture 8">
            <a:extLst>
              <a:ext uri="{FF2B5EF4-FFF2-40B4-BE49-F238E27FC236}">
                <a16:creationId xmlns:a16="http://schemas.microsoft.com/office/drawing/2014/main" id="{7810DECC-E294-324C-0401-1C8EEE89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43" y="323051"/>
            <a:ext cx="4056731" cy="134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9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Final Components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3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2AA02-735E-29C5-052B-7FCA9DC7C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F4B1981-A32E-8320-D978-5ED27C0B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89" y="1140213"/>
            <a:ext cx="10105628" cy="416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4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Quenched</a:t>
            </a:r>
            <a:r>
              <a:rPr lang="de-AT" dirty="0"/>
              <a:t> Diode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0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2703-542A-9B57-1796-0EFFCAA8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B11L8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7FF03-8519-12FB-AC59-EBE157E8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89458-525D-C819-A70C-94BE5084C9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35B-421E-EF3D-084A-E407A710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RB.A12 - B11L2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2DFF1-8394-1106-5DF3-7EA390004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F7F570-002E-B32E-4709-D1A4BC4DEAC7}"/>
              </a:ext>
            </a:extLst>
          </p:cNvPr>
          <p:cNvGrpSpPr/>
          <p:nvPr/>
        </p:nvGrpSpPr>
        <p:grpSpPr>
          <a:xfrm>
            <a:off x="3846637" y="1432822"/>
            <a:ext cx="7586104" cy="3706407"/>
            <a:chOff x="3846637" y="1432822"/>
            <a:chExt cx="7586104" cy="37064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B37812-E855-22AF-A42B-F0169A1D2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338" b="38254"/>
            <a:stretch/>
          </p:blipFill>
          <p:spPr>
            <a:xfrm>
              <a:off x="3846637" y="1432822"/>
              <a:ext cx="7586104" cy="370640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075F0C-37C4-4C1D-5CC9-8E17DE0AC53F}"/>
                </a:ext>
              </a:extLst>
            </p:cNvPr>
            <p:cNvGrpSpPr/>
            <p:nvPr/>
          </p:nvGrpSpPr>
          <p:grpSpPr>
            <a:xfrm>
              <a:off x="4369752" y="3158251"/>
              <a:ext cx="3435269" cy="1102599"/>
              <a:chOff x="4369752" y="3158251"/>
              <a:chExt cx="3435269" cy="11025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D3194-21DD-DE76-5A8D-C78CCFB49716}"/>
                  </a:ext>
                </a:extLst>
              </p:cNvPr>
              <p:cNvSpPr txBox="1"/>
              <p:nvPr/>
            </p:nvSpPr>
            <p:spPr>
              <a:xfrm>
                <a:off x="6819265" y="3158251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A11L2, E4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64996-538B-225C-DCA7-811CC1E119E9}"/>
                  </a:ext>
                </a:extLst>
              </p:cNvPr>
              <p:cNvSpPr txBox="1"/>
              <p:nvPr/>
            </p:nvSpPr>
            <p:spPr>
              <a:xfrm>
                <a:off x="4369752" y="3797566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B9L2, E153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9FE627-1B4A-AFB6-2B63-CE37AFD98BDF}"/>
                  </a:ext>
                </a:extLst>
              </p:cNvPr>
              <p:cNvCxnSpPr/>
              <p:nvPr/>
            </p:nvCxnSpPr>
            <p:spPr>
              <a:xfrm flipH="1" flipV="1">
                <a:off x="5013325" y="4045238"/>
                <a:ext cx="644525" cy="21561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52A04BE-7506-493C-E8DF-8D54C2095F00}"/>
                  </a:ext>
                </a:extLst>
              </p:cNvPr>
              <p:cNvSpPr txBox="1"/>
              <p:nvPr/>
            </p:nvSpPr>
            <p:spPr>
              <a:xfrm>
                <a:off x="5039234" y="3563811"/>
                <a:ext cx="96583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B10L2, E152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ACFBC59-A752-C645-7EF1-C0AAF30D4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07050" y="3807989"/>
                <a:ext cx="282575" cy="9738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3C3BE20-31A8-B6F6-F73D-322044F1E3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6811" y="3397250"/>
                <a:ext cx="183914" cy="139556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1D444BE-B88D-6278-B497-36230F1C50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8561" y="3905372"/>
                <a:ext cx="202964" cy="317450"/>
              </a:xfrm>
              <a:prstGeom prst="straightConnector1">
                <a:avLst/>
              </a:prstGeom>
              <a:ln>
                <a:solidFill>
                  <a:srgbClr val="2D0799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523DA-6E66-1D1C-4549-DBCD26AFB001}"/>
                  </a:ext>
                </a:extLst>
              </p:cNvPr>
              <p:cNvSpPr txBox="1"/>
              <p:nvPr/>
            </p:nvSpPr>
            <p:spPr>
              <a:xfrm>
                <a:off x="6943961" y="3637430"/>
                <a:ext cx="8610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2D0799"/>
                    </a:solidFill>
                  </a:rPr>
                  <a:t>A9L2, E3</a:t>
                </a: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31EC390-02ED-B03F-62A6-76C1F69B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741" y="2927838"/>
            <a:ext cx="555201" cy="21662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808796A-613A-A6EF-EBFF-93D5442E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0" y="2851681"/>
            <a:ext cx="3417521" cy="23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21F2DD-3E6B-88D9-39AB-9A32B4031B6A}"/>
              </a:ext>
            </a:extLst>
          </p:cNvPr>
          <p:cNvSpPr txBox="1"/>
          <p:nvPr/>
        </p:nvSpPr>
        <p:spPr>
          <a:xfrm>
            <a:off x="435427" y="1173936"/>
            <a:ext cx="3661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/>
              <a:t>N</a:t>
            </a:r>
            <a:r>
              <a:rPr lang="en-US" sz="1600" dirty="0"/>
              <a:t>o B11L2 quench before</a:t>
            </a:r>
          </a:p>
        </p:txBody>
      </p:sp>
    </p:spTree>
    <p:extLst>
      <p:ext uri="{BB962C8B-B14F-4D97-AF65-F5344CB8AC3E}">
        <p14:creationId xmlns:p14="http://schemas.microsoft.com/office/powerpoint/2010/main" val="1267617106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Widescreen</PresentationFormat>
  <Paragraphs>73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Optima</vt:lpstr>
      <vt:lpstr>CERNcobrandi16-9</vt:lpstr>
      <vt:lpstr>Data Overview</vt:lpstr>
      <vt:lpstr>PowerPoint Presentation</vt:lpstr>
      <vt:lpstr>PowerPoint Presentation</vt:lpstr>
      <vt:lpstr>PowerPoint Presentation</vt:lpstr>
      <vt:lpstr>Final Components</vt:lpstr>
      <vt:lpstr>PowerPoint Presentation</vt:lpstr>
      <vt:lpstr>Quenched Diode</vt:lpstr>
      <vt:lpstr>B11L8</vt:lpstr>
      <vt:lpstr>RB.A12 - B11L2</vt:lpstr>
      <vt:lpstr>PowerPoint Presentation</vt:lpstr>
      <vt:lpstr>B28R3</vt:lpstr>
      <vt:lpstr>RB.A34 – B28R3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1415</cp:revision>
  <cp:lastPrinted>2023-02-15T09:37:02Z</cp:lastPrinted>
  <dcterms:created xsi:type="dcterms:W3CDTF">2019-07-26T06:24:56Z</dcterms:created>
  <dcterms:modified xsi:type="dcterms:W3CDTF">2023-05-05T15:21:12Z</dcterms:modified>
</cp:coreProperties>
</file>